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58"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C370F1-958C-942D-8F2A-86125C41C7C9}" v="40" dt="2022-03-17T15:36:49.013"/>
    <p1510:client id="{1EB069B1-D03F-4AFF-857E-5D011B85D60C}" v="839" dt="2022-03-16T18:37:14.085"/>
    <p1510:client id="{3953DA33-8E77-BD0F-2877-F2C7DE025EC5}" v="8" dt="2022-03-21T12:28:32.991"/>
    <p1510:client id="{B07387A1-CA97-4958-9498-B14A2CDB37B1}" v="855" dt="2022-06-13T11:07:59.501"/>
    <p1510:client id="{C56201FF-1A58-B8AC-D1C2-68F94D77D642}" v="1459" dt="2022-06-13T10:19:49.2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4" d="100"/>
          <a:sy n="114" d="100"/>
        </p:scale>
        <p:origin x="18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EE0166-F856-409E-8F7F-E5EA14DA4D5A}" type="doc">
      <dgm:prSet loTypeId="urn:microsoft.com/office/officeart/2005/8/layout/arrow2" loCatId="process" qsTypeId="urn:microsoft.com/office/officeart/2005/8/quickstyle/simple1" qsCatId="simple" csTypeId="urn:microsoft.com/office/officeart/2005/8/colors/accent1_2" csCatId="accent1" phldr="1"/>
      <dgm:spPr/>
    </dgm:pt>
    <dgm:pt modelId="{80B5E980-EC28-438C-AEBB-41274A0CF482}">
      <dgm:prSet phldrT="[Text]" phldr="0"/>
      <dgm:spPr/>
      <dgm:t>
        <a:bodyPr/>
        <a:lstStyle/>
        <a:p>
          <a:pPr rtl="0"/>
          <a:r>
            <a:rPr lang="en-US" dirty="0">
              <a:latin typeface="Calibri Light" panose="020F0302020204030204"/>
            </a:rPr>
            <a:t>Digital Learners</a:t>
          </a:r>
          <a:endParaRPr lang="en-US" dirty="0"/>
        </a:p>
      </dgm:t>
    </dgm:pt>
    <dgm:pt modelId="{18D7A292-50BF-4D9B-A06B-710E2F6B583B}" type="parTrans" cxnId="{2C3E70CD-9307-404E-B983-264749FDA1C0}">
      <dgm:prSet/>
      <dgm:spPr/>
    </dgm:pt>
    <dgm:pt modelId="{FF70B6E4-C553-43B9-80F5-78A232467312}" type="sibTrans" cxnId="{2C3E70CD-9307-404E-B983-264749FDA1C0}">
      <dgm:prSet/>
      <dgm:spPr/>
    </dgm:pt>
    <dgm:pt modelId="{6DB3034D-5D5B-46A3-8D83-AACFF4A01D81}">
      <dgm:prSet phldrT="[Text]" phldr="0"/>
      <dgm:spPr/>
      <dgm:t>
        <a:bodyPr/>
        <a:lstStyle/>
        <a:p>
          <a:pPr rtl="0"/>
          <a:r>
            <a:rPr lang="en-US" dirty="0">
              <a:latin typeface="Calibri Light" panose="020F0302020204030204"/>
            </a:rPr>
            <a:t>Learner Voice</a:t>
          </a:r>
          <a:endParaRPr lang="en-US" dirty="0"/>
        </a:p>
      </dgm:t>
    </dgm:pt>
    <dgm:pt modelId="{7C45F489-5A0C-4346-854A-DDD609E6FA72}" type="parTrans" cxnId="{8949C5F9-33F3-492A-81E4-20BAC20CD767}">
      <dgm:prSet/>
      <dgm:spPr/>
    </dgm:pt>
    <dgm:pt modelId="{3F824DCD-9E32-4C83-A92D-5B287ACF59AE}" type="sibTrans" cxnId="{8949C5F9-33F3-492A-81E4-20BAC20CD767}">
      <dgm:prSet/>
      <dgm:spPr/>
    </dgm:pt>
    <dgm:pt modelId="{3EB6AC19-2E4F-4F29-853A-CFBDB4D19D36}">
      <dgm:prSet phldrT="[Text]" phldr="0"/>
      <dgm:spPr/>
      <dgm:t>
        <a:bodyPr/>
        <a:lstStyle/>
        <a:p>
          <a:pPr rtl="0"/>
          <a:r>
            <a:rPr lang="en-US" dirty="0">
              <a:latin typeface="Calibri Light" panose="020F0302020204030204"/>
            </a:rPr>
            <a:t>Community involvement</a:t>
          </a:r>
          <a:endParaRPr lang="en-US" dirty="0"/>
        </a:p>
      </dgm:t>
    </dgm:pt>
    <dgm:pt modelId="{F8F3A02D-98E4-4D5F-8B49-6A7387C62402}" type="parTrans" cxnId="{BFB23CB9-8A58-48F5-AFD3-5BADA8619740}">
      <dgm:prSet/>
      <dgm:spPr/>
    </dgm:pt>
    <dgm:pt modelId="{5357F20D-6B82-46A7-A9A7-2A1BCDCCFFE2}" type="sibTrans" cxnId="{BFB23CB9-8A58-48F5-AFD3-5BADA8619740}">
      <dgm:prSet/>
      <dgm:spPr/>
    </dgm:pt>
    <dgm:pt modelId="{ED8A6FF8-AFC1-4BF7-B402-01A9EE1BA611}">
      <dgm:prSet phldr="0"/>
      <dgm:spPr/>
      <dgm:t>
        <a:bodyPr/>
        <a:lstStyle/>
        <a:p>
          <a:endParaRPr lang="en-US"/>
        </a:p>
      </dgm:t>
    </dgm:pt>
    <dgm:pt modelId="{EFE1253B-1D3E-4445-9B26-EA00A09749E1}" type="parTrans" cxnId="{0B9D1EAF-D9FF-4282-BCD3-3D3172DD4AFE}">
      <dgm:prSet/>
      <dgm:spPr/>
    </dgm:pt>
    <dgm:pt modelId="{A224A86E-1B42-4795-99BC-E0C77E57C36A}" type="sibTrans" cxnId="{0B9D1EAF-D9FF-4282-BCD3-3D3172DD4AFE}">
      <dgm:prSet/>
      <dgm:spPr/>
    </dgm:pt>
    <dgm:pt modelId="{36815D49-0B03-4E62-B7D6-B1B749EAF4C1}">
      <dgm:prSet phldr="0"/>
      <dgm:spPr/>
      <dgm:t>
        <a:bodyPr/>
        <a:lstStyle/>
        <a:p>
          <a:pPr rtl="0"/>
          <a:r>
            <a:rPr lang="en-US" dirty="0">
              <a:latin typeface="Calibri Light" panose="020F0302020204030204"/>
            </a:rPr>
            <a:t>Outdoor learning experiences</a:t>
          </a:r>
        </a:p>
      </dgm:t>
    </dgm:pt>
    <dgm:pt modelId="{AE086726-C135-4FAF-9B90-A5E760FFD9AF}" type="parTrans" cxnId="{7EC7FD6C-822F-41DF-A0FE-58B3B98AD647}">
      <dgm:prSet/>
      <dgm:spPr/>
    </dgm:pt>
    <dgm:pt modelId="{99DE6C0E-3DBA-4EFD-9B52-250F4E1827FC}" type="sibTrans" cxnId="{7EC7FD6C-822F-41DF-A0FE-58B3B98AD647}">
      <dgm:prSet/>
      <dgm:spPr/>
    </dgm:pt>
    <dgm:pt modelId="{5CE50BD1-E579-4251-A1DE-10DA9FFDEE84}">
      <dgm:prSet phldr="0"/>
      <dgm:spPr/>
      <dgm:t>
        <a:bodyPr/>
        <a:lstStyle/>
        <a:p>
          <a:endParaRPr lang="en-US"/>
        </a:p>
      </dgm:t>
    </dgm:pt>
    <dgm:pt modelId="{9B4F857A-83C0-419B-BCB1-66CC41A6CE2E}" type="parTrans" cxnId="{B2A79AF9-9548-4497-82A6-63C578354BC9}">
      <dgm:prSet/>
      <dgm:spPr/>
    </dgm:pt>
    <dgm:pt modelId="{C6642CC1-274E-4FCB-B2A7-B6A331EA62E6}" type="sibTrans" cxnId="{B2A79AF9-9548-4497-82A6-63C578354BC9}">
      <dgm:prSet/>
      <dgm:spPr/>
    </dgm:pt>
    <dgm:pt modelId="{FC1F499C-0E08-408A-A610-D743F955DC21}">
      <dgm:prSet phldr="0"/>
      <dgm:spPr/>
      <dgm:t>
        <a:bodyPr/>
        <a:lstStyle/>
        <a:p>
          <a:pPr rtl="0"/>
          <a:r>
            <a:rPr lang="en-US" dirty="0">
              <a:latin typeface="Calibri Light" panose="020F0302020204030204"/>
            </a:rPr>
            <a:t>Church links</a:t>
          </a:r>
        </a:p>
      </dgm:t>
    </dgm:pt>
    <dgm:pt modelId="{586283D6-C6D9-42FB-863D-5D9B94F4128E}" type="parTrans" cxnId="{0D74D11F-F32A-40EA-9144-1B2A5522C7BA}">
      <dgm:prSet/>
      <dgm:spPr/>
    </dgm:pt>
    <dgm:pt modelId="{005DA88D-1981-4227-ABA0-44F986D941BB}" type="sibTrans" cxnId="{0D74D11F-F32A-40EA-9144-1B2A5522C7BA}">
      <dgm:prSet/>
      <dgm:spPr/>
    </dgm:pt>
    <dgm:pt modelId="{6B97B498-B026-4BD1-B700-982020A22721}">
      <dgm:prSet phldr="0"/>
      <dgm:spPr/>
      <dgm:t>
        <a:bodyPr/>
        <a:lstStyle/>
        <a:p>
          <a:pPr rtl="0"/>
          <a:endParaRPr lang="en-US" dirty="0">
            <a:latin typeface="Calibri Light" panose="020F0302020204030204"/>
          </a:endParaRPr>
        </a:p>
      </dgm:t>
    </dgm:pt>
    <dgm:pt modelId="{DEB5D062-B960-46E9-98F3-76208A23DAAC}" type="parTrans" cxnId="{FCAA652E-BEDB-4C73-9DC3-0CBD3D86E74E}">
      <dgm:prSet/>
      <dgm:spPr/>
    </dgm:pt>
    <dgm:pt modelId="{09B3EB79-0A87-45A5-9DD5-C47390781E7F}" type="sibTrans" cxnId="{FCAA652E-BEDB-4C73-9DC3-0CBD3D86E74E}">
      <dgm:prSet/>
      <dgm:spPr/>
    </dgm:pt>
    <dgm:pt modelId="{0F15E45F-50FA-4CA3-8CA6-57E9519587C7}">
      <dgm:prSet phldr="0"/>
      <dgm:spPr/>
      <dgm:t>
        <a:bodyPr/>
        <a:lstStyle/>
        <a:p>
          <a:endParaRPr lang="en-US"/>
        </a:p>
      </dgm:t>
    </dgm:pt>
    <dgm:pt modelId="{BB2D08A7-139C-4E83-9C72-D2F2E329B9BE}" type="parTrans" cxnId="{BF04C9CF-F887-4D7B-AA95-BA6EAFDDEBCE}">
      <dgm:prSet/>
      <dgm:spPr/>
    </dgm:pt>
    <dgm:pt modelId="{6DAAFFAF-B0E6-4141-B8B1-EFFA29CEE8F2}" type="sibTrans" cxnId="{BF04C9CF-F887-4D7B-AA95-BA6EAFDDEBCE}">
      <dgm:prSet/>
      <dgm:spPr/>
    </dgm:pt>
    <dgm:pt modelId="{2401E5E4-0209-4611-8375-5AF6F3A17DC7}">
      <dgm:prSet phldr="0"/>
      <dgm:spPr/>
      <dgm:t>
        <a:bodyPr/>
        <a:lstStyle/>
        <a:p>
          <a:pPr rtl="0"/>
          <a:endParaRPr lang="en-US">
            <a:latin typeface="Calibri Light" panose="020F0302020204030204"/>
          </a:endParaRPr>
        </a:p>
      </dgm:t>
    </dgm:pt>
    <dgm:pt modelId="{E4C2ABD1-1D64-4503-8D9A-EDF46ACDF296}" type="parTrans" cxnId="{821A5CED-1C65-4289-A486-66FE402C770A}">
      <dgm:prSet/>
      <dgm:spPr/>
    </dgm:pt>
    <dgm:pt modelId="{A6700F6D-4DBE-465D-9C4C-17AD4A47160C}" type="sibTrans" cxnId="{821A5CED-1C65-4289-A486-66FE402C770A}">
      <dgm:prSet/>
      <dgm:spPr/>
    </dgm:pt>
    <dgm:pt modelId="{70A5159B-56F8-4C55-A9BA-30F506E4AA88}" type="pres">
      <dgm:prSet presAssocID="{4AEE0166-F856-409E-8F7F-E5EA14DA4D5A}" presName="arrowDiagram" presStyleCnt="0">
        <dgm:presLayoutVars>
          <dgm:chMax val="5"/>
          <dgm:dir/>
          <dgm:resizeHandles val="exact"/>
        </dgm:presLayoutVars>
      </dgm:prSet>
      <dgm:spPr/>
    </dgm:pt>
    <dgm:pt modelId="{BC5ACBAB-9B2F-47A6-8478-34A832510ED1}" type="pres">
      <dgm:prSet presAssocID="{4AEE0166-F856-409E-8F7F-E5EA14DA4D5A}" presName="arrow" presStyleLbl="bgShp" presStyleIdx="0" presStyleCnt="1"/>
      <dgm:spPr/>
    </dgm:pt>
    <dgm:pt modelId="{4AB971F2-0B8C-4B44-A595-A4A7E5E8FE9F}" type="pres">
      <dgm:prSet presAssocID="{4AEE0166-F856-409E-8F7F-E5EA14DA4D5A}" presName="arrowDiagram5" presStyleCnt="0"/>
      <dgm:spPr/>
    </dgm:pt>
    <dgm:pt modelId="{A57DDB80-298B-4558-954A-8FAC333C05B6}" type="pres">
      <dgm:prSet presAssocID="{80B5E980-EC28-438C-AEBB-41274A0CF482}" presName="bullet5a" presStyleLbl="node1" presStyleIdx="0" presStyleCnt="5"/>
      <dgm:spPr/>
    </dgm:pt>
    <dgm:pt modelId="{3AAB26E7-369A-4471-9284-32D8EA66349B}" type="pres">
      <dgm:prSet presAssocID="{80B5E980-EC28-438C-AEBB-41274A0CF482}" presName="textBox5a" presStyleLbl="revTx" presStyleIdx="0" presStyleCnt="5">
        <dgm:presLayoutVars>
          <dgm:bulletEnabled val="1"/>
        </dgm:presLayoutVars>
      </dgm:prSet>
      <dgm:spPr/>
    </dgm:pt>
    <dgm:pt modelId="{DA0ABA92-F574-4C5B-A42A-D05552171D92}" type="pres">
      <dgm:prSet presAssocID="{6DB3034D-5D5B-46A3-8D83-AACFF4A01D81}" presName="bullet5b" presStyleLbl="node1" presStyleIdx="1" presStyleCnt="5"/>
      <dgm:spPr/>
    </dgm:pt>
    <dgm:pt modelId="{69C75C87-A8F3-4266-AE87-C86A4972E218}" type="pres">
      <dgm:prSet presAssocID="{6DB3034D-5D5B-46A3-8D83-AACFF4A01D81}" presName="textBox5b" presStyleLbl="revTx" presStyleIdx="1" presStyleCnt="5">
        <dgm:presLayoutVars>
          <dgm:bulletEnabled val="1"/>
        </dgm:presLayoutVars>
      </dgm:prSet>
      <dgm:spPr/>
    </dgm:pt>
    <dgm:pt modelId="{06CF1796-F042-4258-83FE-09049A60D1FE}" type="pres">
      <dgm:prSet presAssocID="{36815D49-0B03-4E62-B7D6-B1B749EAF4C1}" presName="bullet5c" presStyleLbl="node1" presStyleIdx="2" presStyleCnt="5"/>
      <dgm:spPr/>
    </dgm:pt>
    <dgm:pt modelId="{8ED95248-8F94-4B9D-A112-DB28D65CC438}" type="pres">
      <dgm:prSet presAssocID="{36815D49-0B03-4E62-B7D6-B1B749EAF4C1}" presName="textBox5c" presStyleLbl="revTx" presStyleIdx="2" presStyleCnt="5">
        <dgm:presLayoutVars>
          <dgm:bulletEnabled val="1"/>
        </dgm:presLayoutVars>
      </dgm:prSet>
      <dgm:spPr/>
    </dgm:pt>
    <dgm:pt modelId="{0A111FAC-2360-445F-9832-DD518C9C25B1}" type="pres">
      <dgm:prSet presAssocID="{3EB6AC19-2E4F-4F29-853A-CFBDB4D19D36}" presName="bullet5d" presStyleLbl="node1" presStyleIdx="3" presStyleCnt="5"/>
      <dgm:spPr/>
    </dgm:pt>
    <dgm:pt modelId="{0CF3EF4A-1572-4365-B2D5-79F348220590}" type="pres">
      <dgm:prSet presAssocID="{3EB6AC19-2E4F-4F29-853A-CFBDB4D19D36}" presName="textBox5d" presStyleLbl="revTx" presStyleIdx="3" presStyleCnt="5">
        <dgm:presLayoutVars>
          <dgm:bulletEnabled val="1"/>
        </dgm:presLayoutVars>
      </dgm:prSet>
      <dgm:spPr/>
    </dgm:pt>
    <dgm:pt modelId="{0E76A616-5C41-4A73-95AF-0B8A40FFE172}" type="pres">
      <dgm:prSet presAssocID="{FC1F499C-0E08-408A-A610-D743F955DC21}" presName="bullet5e" presStyleLbl="node1" presStyleIdx="4" presStyleCnt="5"/>
      <dgm:spPr/>
    </dgm:pt>
    <dgm:pt modelId="{659C1398-E878-4923-9B24-4759A4461D3F}" type="pres">
      <dgm:prSet presAssocID="{FC1F499C-0E08-408A-A610-D743F955DC21}" presName="textBox5e" presStyleLbl="revTx" presStyleIdx="4" presStyleCnt="5">
        <dgm:presLayoutVars>
          <dgm:bulletEnabled val="1"/>
        </dgm:presLayoutVars>
      </dgm:prSet>
      <dgm:spPr/>
    </dgm:pt>
  </dgm:ptLst>
  <dgm:cxnLst>
    <dgm:cxn modelId="{0B824B1E-9AFC-40F1-9ECA-E1ECDD5A7328}" type="presOf" srcId="{4AEE0166-F856-409E-8F7F-E5EA14DA4D5A}" destId="{70A5159B-56F8-4C55-A9BA-30F506E4AA88}" srcOrd="0" destOrd="0" presId="urn:microsoft.com/office/officeart/2005/8/layout/arrow2"/>
    <dgm:cxn modelId="{0D74D11F-F32A-40EA-9144-1B2A5522C7BA}" srcId="{4AEE0166-F856-409E-8F7F-E5EA14DA4D5A}" destId="{FC1F499C-0E08-408A-A610-D743F955DC21}" srcOrd="4" destOrd="0" parTransId="{586283D6-C6D9-42FB-863D-5D9B94F4128E}" sibTransId="{005DA88D-1981-4227-ABA0-44F986D941BB}"/>
    <dgm:cxn modelId="{FCAA652E-BEDB-4C73-9DC3-0CBD3D86E74E}" srcId="{4AEE0166-F856-409E-8F7F-E5EA14DA4D5A}" destId="{6B97B498-B026-4BD1-B700-982020A22721}" srcOrd="8" destOrd="0" parTransId="{DEB5D062-B960-46E9-98F3-76208A23DAAC}" sibTransId="{09B3EB79-0A87-45A5-9DD5-C47390781E7F}"/>
    <dgm:cxn modelId="{6BA5EE61-19C0-4D75-B7DE-4E24139FF028}" type="presOf" srcId="{FC1F499C-0E08-408A-A610-D743F955DC21}" destId="{659C1398-E878-4923-9B24-4759A4461D3F}" srcOrd="0" destOrd="0" presId="urn:microsoft.com/office/officeart/2005/8/layout/arrow2"/>
    <dgm:cxn modelId="{7EC7FD6C-822F-41DF-A0FE-58B3B98AD647}" srcId="{4AEE0166-F856-409E-8F7F-E5EA14DA4D5A}" destId="{36815D49-0B03-4E62-B7D6-B1B749EAF4C1}" srcOrd="2" destOrd="0" parTransId="{AE086726-C135-4FAF-9B90-A5E760FFD9AF}" sibTransId="{99DE6C0E-3DBA-4EFD-9B52-250F4E1827FC}"/>
    <dgm:cxn modelId="{978B6093-3F14-4B62-8B99-AFBCC4DDEAD6}" type="presOf" srcId="{36815D49-0B03-4E62-B7D6-B1B749EAF4C1}" destId="{8ED95248-8F94-4B9D-A112-DB28D65CC438}" srcOrd="0" destOrd="0" presId="urn:microsoft.com/office/officeart/2005/8/layout/arrow2"/>
    <dgm:cxn modelId="{5F1743A1-243D-4B41-9F48-2AD2A575A3F9}" type="presOf" srcId="{80B5E980-EC28-438C-AEBB-41274A0CF482}" destId="{3AAB26E7-369A-4471-9284-32D8EA66349B}" srcOrd="0" destOrd="0" presId="urn:microsoft.com/office/officeart/2005/8/layout/arrow2"/>
    <dgm:cxn modelId="{0B9D1EAF-D9FF-4282-BCD3-3D3172DD4AFE}" srcId="{4AEE0166-F856-409E-8F7F-E5EA14DA4D5A}" destId="{ED8A6FF8-AFC1-4BF7-B402-01A9EE1BA611}" srcOrd="5" destOrd="0" parTransId="{EFE1253B-1D3E-4445-9B26-EA00A09749E1}" sibTransId="{A224A86E-1B42-4795-99BC-E0C77E57C36A}"/>
    <dgm:cxn modelId="{1C7F81B3-351D-4466-BD4B-CBBF18CACCD8}" type="presOf" srcId="{6DB3034D-5D5B-46A3-8D83-AACFF4A01D81}" destId="{69C75C87-A8F3-4266-AE87-C86A4972E218}" srcOrd="0" destOrd="0" presId="urn:microsoft.com/office/officeart/2005/8/layout/arrow2"/>
    <dgm:cxn modelId="{BFB23CB9-8A58-48F5-AFD3-5BADA8619740}" srcId="{4AEE0166-F856-409E-8F7F-E5EA14DA4D5A}" destId="{3EB6AC19-2E4F-4F29-853A-CFBDB4D19D36}" srcOrd="3" destOrd="0" parTransId="{F8F3A02D-98E4-4D5F-8B49-6A7387C62402}" sibTransId="{5357F20D-6B82-46A7-A9A7-2A1BCDCCFFE2}"/>
    <dgm:cxn modelId="{2562C0C8-87D4-44F1-92D8-46A72A7404D9}" type="presOf" srcId="{3EB6AC19-2E4F-4F29-853A-CFBDB4D19D36}" destId="{0CF3EF4A-1572-4365-B2D5-79F348220590}" srcOrd="0" destOrd="0" presId="urn:microsoft.com/office/officeart/2005/8/layout/arrow2"/>
    <dgm:cxn modelId="{2C3E70CD-9307-404E-B983-264749FDA1C0}" srcId="{4AEE0166-F856-409E-8F7F-E5EA14DA4D5A}" destId="{80B5E980-EC28-438C-AEBB-41274A0CF482}" srcOrd="0" destOrd="0" parTransId="{18D7A292-50BF-4D9B-A06B-710E2F6B583B}" sibTransId="{FF70B6E4-C553-43B9-80F5-78A232467312}"/>
    <dgm:cxn modelId="{BF04C9CF-F887-4D7B-AA95-BA6EAFDDEBCE}" srcId="{4AEE0166-F856-409E-8F7F-E5EA14DA4D5A}" destId="{0F15E45F-50FA-4CA3-8CA6-57E9519587C7}" srcOrd="7" destOrd="0" parTransId="{BB2D08A7-139C-4E83-9C72-D2F2E329B9BE}" sibTransId="{6DAAFFAF-B0E6-4141-B8B1-EFFA29CEE8F2}"/>
    <dgm:cxn modelId="{821A5CED-1C65-4289-A486-66FE402C770A}" srcId="{4AEE0166-F856-409E-8F7F-E5EA14DA4D5A}" destId="{2401E5E4-0209-4611-8375-5AF6F3A17DC7}" srcOrd="9" destOrd="0" parTransId="{E4C2ABD1-1D64-4503-8D9A-EDF46ACDF296}" sibTransId="{A6700F6D-4DBE-465D-9C4C-17AD4A47160C}"/>
    <dgm:cxn modelId="{B2A79AF9-9548-4497-82A6-63C578354BC9}" srcId="{4AEE0166-F856-409E-8F7F-E5EA14DA4D5A}" destId="{5CE50BD1-E579-4251-A1DE-10DA9FFDEE84}" srcOrd="6" destOrd="0" parTransId="{9B4F857A-83C0-419B-BCB1-66CC41A6CE2E}" sibTransId="{C6642CC1-274E-4FCB-B2A7-B6A331EA62E6}"/>
    <dgm:cxn modelId="{8949C5F9-33F3-492A-81E4-20BAC20CD767}" srcId="{4AEE0166-F856-409E-8F7F-E5EA14DA4D5A}" destId="{6DB3034D-5D5B-46A3-8D83-AACFF4A01D81}" srcOrd="1" destOrd="0" parTransId="{7C45F489-5A0C-4346-854A-DDD609E6FA72}" sibTransId="{3F824DCD-9E32-4C83-A92D-5B287ACF59AE}"/>
    <dgm:cxn modelId="{E2CA1FE6-DB2A-4FBA-87B6-2048560D62F0}" type="presParOf" srcId="{70A5159B-56F8-4C55-A9BA-30F506E4AA88}" destId="{BC5ACBAB-9B2F-47A6-8478-34A832510ED1}" srcOrd="0" destOrd="0" presId="urn:microsoft.com/office/officeart/2005/8/layout/arrow2"/>
    <dgm:cxn modelId="{DC9950F9-2106-49F5-B9E2-24F9DFA37415}" type="presParOf" srcId="{70A5159B-56F8-4C55-A9BA-30F506E4AA88}" destId="{4AB971F2-0B8C-4B44-A595-A4A7E5E8FE9F}" srcOrd="1" destOrd="0" presId="urn:microsoft.com/office/officeart/2005/8/layout/arrow2"/>
    <dgm:cxn modelId="{EA182958-7429-455C-88C8-F1816263423C}" type="presParOf" srcId="{4AB971F2-0B8C-4B44-A595-A4A7E5E8FE9F}" destId="{A57DDB80-298B-4558-954A-8FAC333C05B6}" srcOrd="0" destOrd="0" presId="urn:microsoft.com/office/officeart/2005/8/layout/arrow2"/>
    <dgm:cxn modelId="{D06B5F9F-2A4F-461E-86A2-DE34396C6F15}" type="presParOf" srcId="{4AB971F2-0B8C-4B44-A595-A4A7E5E8FE9F}" destId="{3AAB26E7-369A-4471-9284-32D8EA66349B}" srcOrd="1" destOrd="0" presId="urn:microsoft.com/office/officeart/2005/8/layout/arrow2"/>
    <dgm:cxn modelId="{C3DB9612-DE25-467C-B456-9E1DB52E9BCE}" type="presParOf" srcId="{4AB971F2-0B8C-4B44-A595-A4A7E5E8FE9F}" destId="{DA0ABA92-F574-4C5B-A42A-D05552171D92}" srcOrd="2" destOrd="0" presId="urn:microsoft.com/office/officeart/2005/8/layout/arrow2"/>
    <dgm:cxn modelId="{7DB39842-1778-469B-BA5A-83F9FB094927}" type="presParOf" srcId="{4AB971F2-0B8C-4B44-A595-A4A7E5E8FE9F}" destId="{69C75C87-A8F3-4266-AE87-C86A4972E218}" srcOrd="3" destOrd="0" presId="urn:microsoft.com/office/officeart/2005/8/layout/arrow2"/>
    <dgm:cxn modelId="{27544418-0CFC-477F-A96D-8086F80BFC90}" type="presParOf" srcId="{4AB971F2-0B8C-4B44-A595-A4A7E5E8FE9F}" destId="{06CF1796-F042-4258-83FE-09049A60D1FE}" srcOrd="4" destOrd="0" presId="urn:microsoft.com/office/officeart/2005/8/layout/arrow2"/>
    <dgm:cxn modelId="{FAD62405-5909-4F18-AF61-259DBCFC7598}" type="presParOf" srcId="{4AB971F2-0B8C-4B44-A595-A4A7E5E8FE9F}" destId="{8ED95248-8F94-4B9D-A112-DB28D65CC438}" srcOrd="5" destOrd="0" presId="urn:microsoft.com/office/officeart/2005/8/layout/arrow2"/>
    <dgm:cxn modelId="{38409E70-2869-42E0-8BD5-5A590E4B4A67}" type="presParOf" srcId="{4AB971F2-0B8C-4B44-A595-A4A7E5E8FE9F}" destId="{0A111FAC-2360-445F-9832-DD518C9C25B1}" srcOrd="6" destOrd="0" presId="urn:microsoft.com/office/officeart/2005/8/layout/arrow2"/>
    <dgm:cxn modelId="{5B0734DD-6FDA-465D-A9C7-F16350EDA906}" type="presParOf" srcId="{4AB971F2-0B8C-4B44-A595-A4A7E5E8FE9F}" destId="{0CF3EF4A-1572-4365-B2D5-79F348220590}" srcOrd="7" destOrd="0" presId="urn:microsoft.com/office/officeart/2005/8/layout/arrow2"/>
    <dgm:cxn modelId="{28625241-98F1-4B8F-8A25-18D29CA70F18}" type="presParOf" srcId="{4AB971F2-0B8C-4B44-A595-A4A7E5E8FE9F}" destId="{0E76A616-5C41-4A73-95AF-0B8A40FFE172}" srcOrd="8" destOrd="0" presId="urn:microsoft.com/office/officeart/2005/8/layout/arrow2"/>
    <dgm:cxn modelId="{682C2BF9-1998-4843-8B2F-5D340B0331D1}" type="presParOf" srcId="{4AB971F2-0B8C-4B44-A595-A4A7E5E8FE9F}" destId="{659C1398-E878-4923-9B24-4759A4461D3F}"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5ACBAB-9B2F-47A6-8478-34A832510ED1}">
      <dsp:nvSpPr>
        <dsp:cNvPr id="0" name=""/>
        <dsp:cNvSpPr/>
      </dsp:nvSpPr>
      <dsp:spPr>
        <a:xfrm>
          <a:off x="0" y="400049"/>
          <a:ext cx="4572000" cy="2857500"/>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7DDB80-298B-4558-954A-8FAC333C05B6}">
      <dsp:nvSpPr>
        <dsp:cNvPr id="0" name=""/>
        <dsp:cNvSpPr/>
      </dsp:nvSpPr>
      <dsp:spPr>
        <a:xfrm>
          <a:off x="450341" y="2524887"/>
          <a:ext cx="105156" cy="1051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AB26E7-369A-4471-9284-32D8EA66349B}">
      <dsp:nvSpPr>
        <dsp:cNvPr id="0" name=""/>
        <dsp:cNvSpPr/>
      </dsp:nvSpPr>
      <dsp:spPr>
        <a:xfrm>
          <a:off x="502919" y="2577465"/>
          <a:ext cx="598932" cy="680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720" tIns="0" rIns="0" bIns="0" numCol="1" spcCol="1270" anchor="t" anchorCtr="0">
          <a:noAutofit/>
        </a:bodyPr>
        <a:lstStyle/>
        <a:p>
          <a:pPr marL="0" lvl="0" indent="0" algn="l" defTabSz="488950" rtl="0">
            <a:lnSpc>
              <a:spcPct val="90000"/>
            </a:lnSpc>
            <a:spcBef>
              <a:spcPct val="0"/>
            </a:spcBef>
            <a:spcAft>
              <a:spcPct val="35000"/>
            </a:spcAft>
            <a:buNone/>
          </a:pPr>
          <a:r>
            <a:rPr lang="en-US" sz="1100" kern="1200" dirty="0">
              <a:latin typeface="Calibri Light" panose="020F0302020204030204"/>
            </a:rPr>
            <a:t>Digital Learners</a:t>
          </a:r>
          <a:endParaRPr lang="en-US" sz="1100" kern="1200" dirty="0"/>
        </a:p>
      </dsp:txBody>
      <dsp:txXfrm>
        <a:off x="502919" y="2577465"/>
        <a:ext cx="598932" cy="680085"/>
      </dsp:txXfrm>
    </dsp:sp>
    <dsp:sp modelId="{DA0ABA92-F574-4C5B-A42A-D05552171D92}">
      <dsp:nvSpPr>
        <dsp:cNvPr id="0" name=""/>
        <dsp:cNvSpPr/>
      </dsp:nvSpPr>
      <dsp:spPr>
        <a:xfrm>
          <a:off x="1019555" y="1977961"/>
          <a:ext cx="164592" cy="16459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75C87-A8F3-4266-AE87-C86A4972E218}">
      <dsp:nvSpPr>
        <dsp:cNvPr id="0" name=""/>
        <dsp:cNvSpPr/>
      </dsp:nvSpPr>
      <dsp:spPr>
        <a:xfrm>
          <a:off x="1101851" y="2060257"/>
          <a:ext cx="758952" cy="11972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14" tIns="0" rIns="0" bIns="0" numCol="1" spcCol="1270" anchor="t" anchorCtr="0">
          <a:noAutofit/>
        </a:bodyPr>
        <a:lstStyle/>
        <a:p>
          <a:pPr marL="0" lvl="0" indent="0" algn="l" defTabSz="488950" rtl="0">
            <a:lnSpc>
              <a:spcPct val="90000"/>
            </a:lnSpc>
            <a:spcBef>
              <a:spcPct val="0"/>
            </a:spcBef>
            <a:spcAft>
              <a:spcPct val="35000"/>
            </a:spcAft>
            <a:buNone/>
          </a:pPr>
          <a:r>
            <a:rPr lang="en-US" sz="1100" kern="1200" dirty="0">
              <a:latin typeface="Calibri Light" panose="020F0302020204030204"/>
            </a:rPr>
            <a:t>Learner Voice</a:t>
          </a:r>
          <a:endParaRPr lang="en-US" sz="1100" kern="1200" dirty="0"/>
        </a:p>
      </dsp:txBody>
      <dsp:txXfrm>
        <a:off x="1101851" y="2060257"/>
        <a:ext cx="758952" cy="1197292"/>
      </dsp:txXfrm>
    </dsp:sp>
    <dsp:sp modelId="{06CF1796-F042-4258-83FE-09049A60D1FE}">
      <dsp:nvSpPr>
        <dsp:cNvPr id="0" name=""/>
        <dsp:cNvSpPr/>
      </dsp:nvSpPr>
      <dsp:spPr>
        <a:xfrm>
          <a:off x="1751076" y="1541906"/>
          <a:ext cx="219456" cy="2194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D95248-8F94-4B9D-A112-DB28D65CC438}">
      <dsp:nvSpPr>
        <dsp:cNvPr id="0" name=""/>
        <dsp:cNvSpPr/>
      </dsp:nvSpPr>
      <dsp:spPr>
        <a:xfrm>
          <a:off x="1860804" y="1651634"/>
          <a:ext cx="882396" cy="160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285" tIns="0" rIns="0" bIns="0" numCol="1" spcCol="1270" anchor="t" anchorCtr="0">
          <a:noAutofit/>
        </a:bodyPr>
        <a:lstStyle/>
        <a:p>
          <a:pPr marL="0" lvl="0" indent="0" algn="l" defTabSz="488950" rtl="0">
            <a:lnSpc>
              <a:spcPct val="90000"/>
            </a:lnSpc>
            <a:spcBef>
              <a:spcPct val="0"/>
            </a:spcBef>
            <a:spcAft>
              <a:spcPct val="35000"/>
            </a:spcAft>
            <a:buNone/>
          </a:pPr>
          <a:r>
            <a:rPr lang="en-US" sz="1100" kern="1200" dirty="0">
              <a:latin typeface="Calibri Light" panose="020F0302020204030204"/>
            </a:rPr>
            <a:t>Outdoor learning experiences</a:t>
          </a:r>
        </a:p>
      </dsp:txBody>
      <dsp:txXfrm>
        <a:off x="1860804" y="1651634"/>
        <a:ext cx="882396" cy="1605915"/>
      </dsp:txXfrm>
    </dsp:sp>
    <dsp:sp modelId="{0A111FAC-2360-445F-9832-DD518C9C25B1}">
      <dsp:nvSpPr>
        <dsp:cNvPr id="0" name=""/>
        <dsp:cNvSpPr/>
      </dsp:nvSpPr>
      <dsp:spPr>
        <a:xfrm>
          <a:off x="2601468" y="1201292"/>
          <a:ext cx="283464" cy="28346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F3EF4A-1572-4365-B2D5-79F348220590}">
      <dsp:nvSpPr>
        <dsp:cNvPr id="0" name=""/>
        <dsp:cNvSpPr/>
      </dsp:nvSpPr>
      <dsp:spPr>
        <a:xfrm>
          <a:off x="2743200" y="1343024"/>
          <a:ext cx="914400" cy="1914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202" tIns="0" rIns="0" bIns="0" numCol="1" spcCol="1270" anchor="t" anchorCtr="0">
          <a:noAutofit/>
        </a:bodyPr>
        <a:lstStyle/>
        <a:p>
          <a:pPr marL="0" lvl="0" indent="0" algn="l" defTabSz="488950" rtl="0">
            <a:lnSpc>
              <a:spcPct val="90000"/>
            </a:lnSpc>
            <a:spcBef>
              <a:spcPct val="0"/>
            </a:spcBef>
            <a:spcAft>
              <a:spcPct val="35000"/>
            </a:spcAft>
            <a:buNone/>
          </a:pPr>
          <a:r>
            <a:rPr lang="en-US" sz="1100" kern="1200" dirty="0">
              <a:latin typeface="Calibri Light" panose="020F0302020204030204"/>
            </a:rPr>
            <a:t>Community involvement</a:t>
          </a:r>
          <a:endParaRPr lang="en-US" sz="1100" kern="1200" dirty="0"/>
        </a:p>
      </dsp:txBody>
      <dsp:txXfrm>
        <a:off x="2743200" y="1343024"/>
        <a:ext cx="914400" cy="1914525"/>
      </dsp:txXfrm>
    </dsp:sp>
    <dsp:sp modelId="{0E76A616-5C41-4A73-95AF-0B8A40FFE172}">
      <dsp:nvSpPr>
        <dsp:cNvPr id="0" name=""/>
        <dsp:cNvSpPr/>
      </dsp:nvSpPr>
      <dsp:spPr>
        <a:xfrm>
          <a:off x="3477006" y="973835"/>
          <a:ext cx="361188" cy="36118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9C1398-E878-4923-9B24-4759A4461D3F}">
      <dsp:nvSpPr>
        <dsp:cNvPr id="0" name=""/>
        <dsp:cNvSpPr/>
      </dsp:nvSpPr>
      <dsp:spPr>
        <a:xfrm>
          <a:off x="3657600" y="1154429"/>
          <a:ext cx="914400" cy="2103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386" tIns="0" rIns="0" bIns="0" numCol="1" spcCol="1270" anchor="t" anchorCtr="0">
          <a:noAutofit/>
        </a:bodyPr>
        <a:lstStyle/>
        <a:p>
          <a:pPr marL="0" lvl="0" indent="0" algn="l" defTabSz="488950" rtl="0">
            <a:lnSpc>
              <a:spcPct val="90000"/>
            </a:lnSpc>
            <a:spcBef>
              <a:spcPct val="0"/>
            </a:spcBef>
            <a:spcAft>
              <a:spcPct val="35000"/>
            </a:spcAft>
            <a:buNone/>
          </a:pPr>
          <a:r>
            <a:rPr lang="en-US" sz="1100" kern="1200" dirty="0">
              <a:latin typeface="Calibri Light" panose="020F0302020204030204"/>
            </a:rPr>
            <a:t>Church links</a:t>
          </a:r>
        </a:p>
      </dsp:txBody>
      <dsp:txXfrm>
        <a:off x="3657600" y="1154429"/>
        <a:ext cx="914400" cy="2103120"/>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A69AAE0-49D5-4C8B-8BA2-55898C00E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Mountain Landscape Scenery · Free vector graphic on Pixabay">
            <a:extLst>
              <a:ext uri="{FF2B5EF4-FFF2-40B4-BE49-F238E27FC236}">
                <a16:creationId xmlns:a16="http://schemas.microsoft.com/office/drawing/2014/main" id="{E484F6BF-73BA-4A2D-AAA2-B391A61A3EAE}"/>
              </a:ext>
            </a:extLst>
          </p:cNvPr>
          <p:cNvPicPr>
            <a:picLocks noChangeAspect="1"/>
          </p:cNvPicPr>
          <p:nvPr/>
        </p:nvPicPr>
        <p:blipFill rotWithShape="1">
          <a:blip r:embed="rId2"/>
          <a:srcRect l="7753" r="9847"/>
          <a:stretch/>
        </p:blipFill>
        <p:spPr>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p:spPr>
      </p:pic>
      <p:sp>
        <p:nvSpPr>
          <p:cNvPr id="2" name="Title 1"/>
          <p:cNvSpPr>
            <a:spLocks noGrp="1"/>
          </p:cNvSpPr>
          <p:nvPr>
            <p:ph type="ctrTitle"/>
          </p:nvPr>
        </p:nvSpPr>
        <p:spPr>
          <a:xfrm>
            <a:off x="6343650" y="3962400"/>
            <a:ext cx="5505814" cy="1690409"/>
          </a:xfrm>
        </p:spPr>
        <p:txBody>
          <a:bodyPr anchor="b">
            <a:normAutofit/>
          </a:bodyPr>
          <a:lstStyle/>
          <a:p>
            <a:pPr algn="l"/>
            <a:r>
              <a:rPr lang="en-US" sz="4400">
                <a:cs typeface="Calibri Light"/>
              </a:rPr>
              <a:t>Curriculum Design</a:t>
            </a:r>
            <a:endParaRPr lang="en-US" sz="4400"/>
          </a:p>
        </p:txBody>
      </p:sp>
      <p:sp>
        <p:nvSpPr>
          <p:cNvPr id="3" name="Subtitle 2"/>
          <p:cNvSpPr>
            <a:spLocks noGrp="1"/>
          </p:cNvSpPr>
          <p:nvPr>
            <p:ph type="subTitle" idx="1"/>
          </p:nvPr>
        </p:nvSpPr>
        <p:spPr>
          <a:xfrm>
            <a:off x="6343650" y="5709565"/>
            <a:ext cx="5395975" cy="646785"/>
          </a:xfrm>
        </p:spPr>
        <p:txBody>
          <a:bodyPr>
            <a:normAutofit/>
          </a:bodyPr>
          <a:lstStyle/>
          <a:p>
            <a:pPr algn="l"/>
            <a:r>
              <a:rPr lang="en-US" err="1">
                <a:cs typeface="Calibri"/>
              </a:rPr>
              <a:t>Nantlwys</a:t>
            </a:r>
            <a:r>
              <a:rPr lang="en-US">
                <a:cs typeface="Calibri"/>
              </a:rPr>
              <a:t> Federation</a:t>
            </a:r>
            <a:endParaRPr lang="en-US"/>
          </a:p>
        </p:txBody>
      </p:sp>
      <p:pic>
        <p:nvPicPr>
          <p:cNvPr id="6" name="Picture 6" descr="Village cartoon art | Free SVG">
            <a:extLst>
              <a:ext uri="{FF2B5EF4-FFF2-40B4-BE49-F238E27FC236}">
                <a16:creationId xmlns:a16="http://schemas.microsoft.com/office/drawing/2014/main" id="{B40F0B37-1C53-4379-AED1-EE19329F8557}"/>
              </a:ext>
            </a:extLst>
          </p:cNvPr>
          <p:cNvPicPr>
            <a:picLocks noChangeAspect="1"/>
          </p:cNvPicPr>
          <p:nvPr/>
        </p:nvPicPr>
        <p:blipFill rotWithShape="1">
          <a:blip r:embed="rId3"/>
          <a:srcRect r="-1" b="14568"/>
          <a:stretch/>
        </p:blipFill>
        <p:spPr>
          <a:xfrm>
            <a:off x="7653541" y="-1257294"/>
            <a:ext cx="4538463" cy="51345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8C4DE4-6AEF-45BD-AE66-09043DA4CB65}"/>
              </a:ext>
            </a:extLst>
          </p:cNvPr>
          <p:cNvSpPr>
            <a:spLocks noGrp="1"/>
          </p:cNvSpPr>
          <p:nvPr>
            <p:ph type="title"/>
          </p:nvPr>
        </p:nvSpPr>
        <p:spPr>
          <a:xfrm>
            <a:off x="640080" y="325369"/>
            <a:ext cx="4368602" cy="1956841"/>
          </a:xfrm>
        </p:spPr>
        <p:txBody>
          <a:bodyPr anchor="b">
            <a:normAutofit/>
          </a:bodyPr>
          <a:lstStyle/>
          <a:p>
            <a:r>
              <a:rPr lang="en-US" sz="5400">
                <a:cs typeface="Calibri Light"/>
              </a:rPr>
              <a:t>Our Vision and Values</a:t>
            </a:r>
            <a:endParaRPr lang="en-US" sz="5400"/>
          </a:p>
        </p:txBody>
      </p:sp>
      <p:sp>
        <p:nvSpPr>
          <p:cNvPr id="2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05DDFBA9-0D53-B8A2-7E36-D323BB4BD7D4}"/>
              </a:ext>
            </a:extLst>
          </p:cNvPr>
          <p:cNvSpPr>
            <a:spLocks noGrp="1"/>
          </p:cNvSpPr>
          <p:nvPr>
            <p:ph idx="1"/>
          </p:nvPr>
        </p:nvSpPr>
        <p:spPr>
          <a:xfrm>
            <a:off x="640080" y="2872899"/>
            <a:ext cx="4243589" cy="3654695"/>
          </a:xfrm>
        </p:spPr>
        <p:txBody>
          <a:bodyPr vert="horz" lIns="91440" tIns="45720" rIns="91440" bIns="45720" rtlCol="0" anchor="t">
            <a:normAutofit lnSpcReduction="10000"/>
          </a:bodyPr>
          <a:lstStyle/>
          <a:p>
            <a:pPr marL="0" indent="0">
              <a:buNone/>
            </a:pPr>
            <a:r>
              <a:rPr lang="en-US" sz="1700" dirty="0">
                <a:cs typeface="Calibri" panose="020F0502020204030204"/>
              </a:rPr>
              <a:t>In the </a:t>
            </a:r>
            <a:r>
              <a:rPr lang="en-US" sz="1700" dirty="0" err="1">
                <a:cs typeface="Calibri" panose="020F0502020204030204"/>
              </a:rPr>
              <a:t>Nantlwys</a:t>
            </a:r>
            <a:r>
              <a:rPr lang="en-US" sz="1700" dirty="0">
                <a:cs typeface="Calibri" panose="020F0502020204030204"/>
              </a:rPr>
              <a:t> Federation we will be 'Learning together and Reaching Higher in Faith'. We will motivate everyone to do their very best and reach their full potential. Our nurture, care and support will ensure everyone will thrive at their own level yet challenged to be their best.</a:t>
            </a:r>
          </a:p>
          <a:p>
            <a:pPr marL="0" indent="0">
              <a:buNone/>
            </a:pPr>
            <a:r>
              <a:rPr lang="en-US" sz="1700" dirty="0">
                <a:cs typeface="Calibri" panose="020F0502020204030204"/>
              </a:rPr>
              <a:t> These were the most frequently used words during our vision with our stakeholders: Care, support, valued, community, happy, fair, resilient, ambition and family.</a:t>
            </a:r>
          </a:p>
          <a:p>
            <a:pPr marL="0" indent="0">
              <a:buNone/>
            </a:pPr>
            <a:r>
              <a:rPr lang="en-US" sz="1700" dirty="0">
                <a:cs typeface="Calibri" panose="020F0502020204030204"/>
              </a:rPr>
              <a:t>Our values are:</a:t>
            </a:r>
          </a:p>
          <a:p>
            <a:pPr marL="0" indent="0">
              <a:buNone/>
            </a:pPr>
            <a:r>
              <a:rPr lang="en-US" sz="1700" dirty="0">
                <a:cs typeface="Calibri" panose="020F0502020204030204"/>
              </a:rPr>
              <a:t>Hope, Wisdom, Community, Perseverance, Trust and Compassion.</a:t>
            </a:r>
            <a:endParaRPr lang="en-US" sz="1700" dirty="0">
              <a:ea typeface="Calibri"/>
              <a:cs typeface="Calibri" panose="020F0502020204030204"/>
            </a:endParaRPr>
          </a:p>
        </p:txBody>
      </p:sp>
      <p:pic>
        <p:nvPicPr>
          <p:cNvPr id="4" name="Picture 4" descr="Playful Kids Free Stock Photo - Public Domain Pictures">
            <a:extLst>
              <a:ext uri="{FF2B5EF4-FFF2-40B4-BE49-F238E27FC236}">
                <a16:creationId xmlns:a16="http://schemas.microsoft.com/office/drawing/2014/main" id="{F4633A30-E1CE-4022-BFE1-5F153C92F74D}"/>
              </a:ext>
            </a:extLst>
          </p:cNvPr>
          <p:cNvPicPr>
            <a:picLocks noChangeAspect="1"/>
          </p:cNvPicPr>
          <p:nvPr/>
        </p:nvPicPr>
        <p:blipFill rotWithShape="1">
          <a:blip r:embed="rId2"/>
          <a:srcRect l="5477" r="19295"/>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3" name="Picture 4" descr="Text&#10;&#10;Description automatically generated">
            <a:extLst>
              <a:ext uri="{FF2B5EF4-FFF2-40B4-BE49-F238E27FC236}">
                <a16:creationId xmlns:a16="http://schemas.microsoft.com/office/drawing/2014/main" id="{25EBDC47-7EAA-9AA1-B34B-C67BA1EA5160}"/>
              </a:ext>
            </a:extLst>
          </p:cNvPr>
          <p:cNvPicPr>
            <a:picLocks noChangeAspect="1"/>
          </p:cNvPicPr>
          <p:nvPr/>
        </p:nvPicPr>
        <p:blipFill rotWithShape="1">
          <a:blip r:embed="rId3"/>
          <a:srcRect l="14237" t="12651" r="32881" b="24699"/>
          <a:stretch/>
        </p:blipFill>
        <p:spPr>
          <a:xfrm>
            <a:off x="5897179" y="3325070"/>
            <a:ext cx="4461476" cy="2973951"/>
          </a:xfrm>
          <a:prstGeom prst="rect">
            <a:avLst/>
          </a:prstGeom>
        </p:spPr>
      </p:pic>
    </p:spTree>
    <p:extLst>
      <p:ext uri="{BB962C8B-B14F-4D97-AF65-F5344CB8AC3E}">
        <p14:creationId xmlns:p14="http://schemas.microsoft.com/office/powerpoint/2010/main" val="4103686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DA1BF-CD0B-771D-78C0-384F49EC7D0B}"/>
              </a:ext>
            </a:extLst>
          </p:cNvPr>
          <p:cNvSpPr>
            <a:spLocks noGrp="1"/>
          </p:cNvSpPr>
          <p:nvPr>
            <p:ph type="title"/>
          </p:nvPr>
        </p:nvSpPr>
        <p:spPr/>
        <p:txBody>
          <a:bodyPr/>
          <a:lstStyle/>
          <a:p>
            <a:r>
              <a:rPr lang="en-US" dirty="0">
                <a:cs typeface="Calibri Light"/>
              </a:rPr>
              <a:t>Our Values</a:t>
            </a:r>
            <a:endParaRPr lang="en-US" dirty="0"/>
          </a:p>
        </p:txBody>
      </p:sp>
      <p:graphicFrame>
        <p:nvGraphicFramePr>
          <p:cNvPr id="4" name="Table 4">
            <a:extLst>
              <a:ext uri="{FF2B5EF4-FFF2-40B4-BE49-F238E27FC236}">
                <a16:creationId xmlns:a16="http://schemas.microsoft.com/office/drawing/2014/main" id="{DCA9B667-D1CA-48B4-7506-046F912CFC83}"/>
              </a:ext>
            </a:extLst>
          </p:cNvPr>
          <p:cNvGraphicFramePr>
            <a:graphicFrameLocks noGrp="1"/>
          </p:cNvGraphicFramePr>
          <p:nvPr>
            <p:ph idx="1"/>
            <p:extLst>
              <p:ext uri="{D42A27DB-BD31-4B8C-83A1-F6EECF244321}">
                <p14:modId xmlns:p14="http://schemas.microsoft.com/office/powerpoint/2010/main" val="2507389686"/>
              </p:ext>
            </p:extLst>
          </p:nvPr>
        </p:nvGraphicFramePr>
        <p:xfrm>
          <a:off x="977590" y="1453918"/>
          <a:ext cx="9056619" cy="5242560"/>
        </p:xfrm>
        <a:graphic>
          <a:graphicData uri="http://schemas.openxmlformats.org/drawingml/2006/table">
            <a:tbl>
              <a:tblPr firstRow="1" bandRow="1">
                <a:tableStyleId>{5C22544A-7EE6-4342-B048-85BDC9FD1C3A}</a:tableStyleId>
              </a:tblPr>
              <a:tblGrid>
                <a:gridCol w="1719508">
                  <a:extLst>
                    <a:ext uri="{9D8B030D-6E8A-4147-A177-3AD203B41FA5}">
                      <a16:colId xmlns:a16="http://schemas.microsoft.com/office/drawing/2014/main" val="331390549"/>
                    </a:ext>
                  </a:extLst>
                </a:gridCol>
                <a:gridCol w="7337111">
                  <a:extLst>
                    <a:ext uri="{9D8B030D-6E8A-4147-A177-3AD203B41FA5}">
                      <a16:colId xmlns:a16="http://schemas.microsoft.com/office/drawing/2014/main" val="695049618"/>
                    </a:ext>
                  </a:extLst>
                </a:gridCol>
              </a:tblGrid>
              <a:tr h="229164">
                <a:tc>
                  <a:txBody>
                    <a:bodyPr/>
                    <a:lstStyle/>
                    <a:p>
                      <a:r>
                        <a:rPr lang="en-US" sz="1400" dirty="0"/>
                        <a:t>Our Value</a:t>
                      </a:r>
                    </a:p>
                  </a:txBody>
                  <a:tcPr/>
                </a:tc>
                <a:tc>
                  <a:txBody>
                    <a:bodyPr/>
                    <a:lstStyle/>
                    <a:p>
                      <a:r>
                        <a:rPr lang="en-US" sz="1400" dirty="0"/>
                        <a:t>Our </a:t>
                      </a:r>
                      <a:r>
                        <a:rPr lang="en-US" sz="1400" dirty="0" err="1"/>
                        <a:t>Behaviours</a:t>
                      </a:r>
                    </a:p>
                  </a:txBody>
                  <a:tcPr/>
                </a:tc>
                <a:extLst>
                  <a:ext uri="{0D108BD9-81ED-4DB2-BD59-A6C34878D82A}">
                    <a16:rowId xmlns:a16="http://schemas.microsoft.com/office/drawing/2014/main" val="2818478703"/>
                  </a:ext>
                </a:extLst>
              </a:tr>
              <a:tr h="910783">
                <a:tc>
                  <a:txBody>
                    <a:bodyPr/>
                    <a:lstStyle/>
                    <a:p>
                      <a:r>
                        <a:rPr lang="en-US" sz="1800" dirty="0"/>
                        <a:t>Compassion</a:t>
                      </a:r>
                    </a:p>
                  </a:txBody>
                  <a:tcPr/>
                </a:tc>
                <a:tc>
                  <a:txBody>
                    <a:bodyPr/>
                    <a:lstStyle/>
                    <a:p>
                      <a:r>
                        <a:rPr lang="en-US" sz="1800" dirty="0"/>
                        <a:t>Everyone within our school community will show compassion. We encourage everyone to show care, kindness, love and respect for one another. We are thankful and demonstrate to pupils the meaning of thankfulness within this value. </a:t>
                      </a:r>
                    </a:p>
                  </a:txBody>
                  <a:tcPr/>
                </a:tc>
                <a:extLst>
                  <a:ext uri="{0D108BD9-81ED-4DB2-BD59-A6C34878D82A}">
                    <a16:rowId xmlns:a16="http://schemas.microsoft.com/office/drawing/2014/main" val="572371500"/>
                  </a:ext>
                </a:extLst>
              </a:tr>
              <a:tr h="569974">
                <a:tc>
                  <a:txBody>
                    <a:bodyPr/>
                    <a:lstStyle/>
                    <a:p>
                      <a:r>
                        <a:rPr lang="en-US" sz="1800" dirty="0"/>
                        <a:t>Perseverance</a:t>
                      </a:r>
                    </a:p>
                  </a:txBody>
                  <a:tcPr/>
                </a:tc>
                <a:tc>
                  <a:txBody>
                    <a:bodyPr/>
                    <a:lstStyle/>
                    <a:p>
                      <a:r>
                        <a:rPr lang="en-US" sz="1800" dirty="0"/>
                        <a:t>We support and encourage everyone to persevere within a positive growth mind set whilst developing resilience.</a:t>
                      </a:r>
                    </a:p>
                  </a:txBody>
                  <a:tcPr/>
                </a:tc>
                <a:extLst>
                  <a:ext uri="{0D108BD9-81ED-4DB2-BD59-A6C34878D82A}">
                    <a16:rowId xmlns:a16="http://schemas.microsoft.com/office/drawing/2014/main" val="3268993327"/>
                  </a:ext>
                </a:extLst>
              </a:tr>
              <a:tr h="740378">
                <a:tc>
                  <a:txBody>
                    <a:bodyPr/>
                    <a:lstStyle/>
                    <a:p>
                      <a:r>
                        <a:rPr lang="en-US" sz="1800" dirty="0"/>
                        <a:t>Trust </a:t>
                      </a:r>
                    </a:p>
                  </a:txBody>
                  <a:tcPr/>
                </a:tc>
                <a:tc>
                  <a:txBody>
                    <a:bodyPr/>
                    <a:lstStyle/>
                    <a:p>
                      <a:pPr lvl="0" algn="l">
                        <a:lnSpc>
                          <a:spcPct val="100000"/>
                        </a:lnSpc>
                        <a:spcBef>
                          <a:spcPts val="0"/>
                        </a:spcBef>
                        <a:spcAft>
                          <a:spcPts val="0"/>
                        </a:spcAft>
                      </a:pPr>
                      <a:r>
                        <a:rPr lang="en-US" sz="1800" dirty="0"/>
                        <a:t>As a federation we promote fairness to the whole school communities. </a:t>
                      </a:r>
                      <a:r>
                        <a:rPr lang="en-US" sz="1800" b="0" i="0" u="none" strike="noStrike" noProof="0" dirty="0">
                          <a:latin typeface="Calibri"/>
                        </a:rPr>
                        <a:t>We will be honest and open in our communities, and we respect the views and feelings of everyone.</a:t>
                      </a:r>
                      <a:endParaRPr lang="en-US" sz="1800" dirty="0"/>
                    </a:p>
                  </a:txBody>
                  <a:tcPr/>
                </a:tc>
                <a:extLst>
                  <a:ext uri="{0D108BD9-81ED-4DB2-BD59-A6C34878D82A}">
                    <a16:rowId xmlns:a16="http://schemas.microsoft.com/office/drawing/2014/main" val="2462762063"/>
                  </a:ext>
                </a:extLst>
              </a:tr>
              <a:tr h="569974">
                <a:tc>
                  <a:txBody>
                    <a:bodyPr/>
                    <a:lstStyle/>
                    <a:p>
                      <a:r>
                        <a:rPr lang="en-US" sz="1800" dirty="0"/>
                        <a:t>Hope</a:t>
                      </a:r>
                    </a:p>
                  </a:txBody>
                  <a:tcPr/>
                </a:tc>
                <a:tc>
                  <a:txBody>
                    <a:bodyPr/>
                    <a:lstStyle/>
                    <a:p>
                      <a:r>
                        <a:rPr lang="en-US" sz="1800" dirty="0"/>
                        <a:t>As a community we encourage the meaning of Hope through developing growth mindset and promoting a positive outlook within our busy lives.</a:t>
                      </a:r>
                    </a:p>
                  </a:txBody>
                  <a:tcPr/>
                </a:tc>
                <a:extLst>
                  <a:ext uri="{0D108BD9-81ED-4DB2-BD59-A6C34878D82A}">
                    <a16:rowId xmlns:a16="http://schemas.microsoft.com/office/drawing/2014/main" val="3320650324"/>
                  </a:ext>
                </a:extLst>
              </a:tr>
              <a:tr h="740378">
                <a:tc>
                  <a:txBody>
                    <a:bodyPr/>
                    <a:lstStyle/>
                    <a:p>
                      <a:r>
                        <a:rPr lang="en-US" sz="1800" dirty="0"/>
                        <a:t>Community</a:t>
                      </a:r>
                    </a:p>
                  </a:txBody>
                  <a:tcPr/>
                </a:tc>
                <a:tc>
                  <a:txBody>
                    <a:bodyPr/>
                    <a:lstStyle/>
                    <a:p>
                      <a:r>
                        <a:rPr lang="en-US" sz="1800" dirty="0"/>
                        <a:t>Through being federated schools we are a supportive community who participate in the wider community. Our Diocese and church community is fundamental to our wellbeing and our every day values. </a:t>
                      </a:r>
                    </a:p>
                  </a:txBody>
                  <a:tcPr/>
                </a:tc>
                <a:extLst>
                  <a:ext uri="{0D108BD9-81ED-4DB2-BD59-A6C34878D82A}">
                    <a16:rowId xmlns:a16="http://schemas.microsoft.com/office/drawing/2014/main" val="589322158"/>
                  </a:ext>
                </a:extLst>
              </a:tr>
              <a:tr h="235040">
                <a:tc>
                  <a:txBody>
                    <a:bodyPr/>
                    <a:lstStyle/>
                    <a:p>
                      <a:r>
                        <a:rPr lang="en-US" dirty="0"/>
                        <a:t>Wisdom</a:t>
                      </a:r>
                    </a:p>
                  </a:txBody>
                  <a:tcPr/>
                </a:tc>
                <a:tc>
                  <a:txBody>
                    <a:bodyPr/>
                    <a:lstStyle/>
                    <a:p>
                      <a:r>
                        <a:rPr lang="en-US" dirty="0"/>
                        <a:t>We are all encouraged to try our best and fulfill our potential. We are encouraged to make the right decisions and be positive role models. </a:t>
                      </a:r>
                    </a:p>
                  </a:txBody>
                  <a:tcPr/>
                </a:tc>
                <a:extLst>
                  <a:ext uri="{0D108BD9-81ED-4DB2-BD59-A6C34878D82A}">
                    <a16:rowId xmlns:a16="http://schemas.microsoft.com/office/drawing/2014/main" val="2792603245"/>
                  </a:ext>
                </a:extLst>
              </a:tr>
            </a:tbl>
          </a:graphicData>
        </a:graphic>
      </p:graphicFrame>
    </p:spTree>
    <p:extLst>
      <p:ext uri="{BB962C8B-B14F-4D97-AF65-F5344CB8AC3E}">
        <p14:creationId xmlns:p14="http://schemas.microsoft.com/office/powerpoint/2010/main" val="2679107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descr="Image vectorielle gratuite: Printemps, Pâques, Paysage ...">
            <a:extLst>
              <a:ext uri="{FF2B5EF4-FFF2-40B4-BE49-F238E27FC236}">
                <a16:creationId xmlns:a16="http://schemas.microsoft.com/office/drawing/2014/main" id="{782072D2-B253-4EF0-A672-8A84116946DC}"/>
              </a:ext>
            </a:extLst>
          </p:cNvPr>
          <p:cNvPicPr>
            <a:picLocks noChangeAspect="1"/>
          </p:cNvPicPr>
          <p:nvPr/>
        </p:nvPicPr>
        <p:blipFill rotWithShape="1">
          <a:blip r:embed="rId2"/>
          <a:srcRect t="11202" r="9091" b="6321"/>
          <a:stretch/>
        </p:blipFill>
        <p:spPr>
          <a:xfrm>
            <a:off x="20" y="10"/>
            <a:ext cx="12191980" cy="6857990"/>
          </a:xfrm>
          <a:prstGeom prst="rect">
            <a:avLst/>
          </a:prstGeom>
        </p:spPr>
      </p:pic>
      <p:sp>
        <p:nvSpPr>
          <p:cNvPr id="24" name="Rectangle 21">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18C099-A818-4836-8071-654D702F610A}"/>
              </a:ext>
            </a:extLst>
          </p:cNvPr>
          <p:cNvSpPr>
            <a:spLocks noGrp="1"/>
          </p:cNvSpPr>
          <p:nvPr>
            <p:ph type="title"/>
          </p:nvPr>
        </p:nvSpPr>
        <p:spPr>
          <a:xfrm>
            <a:off x="594804" y="640263"/>
            <a:ext cx="6619811" cy="1344975"/>
          </a:xfrm>
        </p:spPr>
        <p:txBody>
          <a:bodyPr>
            <a:normAutofit/>
          </a:bodyPr>
          <a:lstStyle/>
          <a:p>
            <a:r>
              <a:rPr lang="en-US" sz="4000">
                <a:cs typeface="Calibri Light"/>
              </a:rPr>
              <a:t>Curriculum Rationale</a:t>
            </a:r>
            <a:endParaRPr lang="en-US" sz="4000"/>
          </a:p>
        </p:txBody>
      </p:sp>
      <p:sp>
        <p:nvSpPr>
          <p:cNvPr id="12" name="Content Placeholder 11">
            <a:extLst>
              <a:ext uri="{FF2B5EF4-FFF2-40B4-BE49-F238E27FC236}">
                <a16:creationId xmlns:a16="http://schemas.microsoft.com/office/drawing/2014/main" id="{3CDB4C11-03E3-92E2-76D6-FFD4F446E161}"/>
              </a:ext>
            </a:extLst>
          </p:cNvPr>
          <p:cNvSpPr>
            <a:spLocks noGrp="1"/>
          </p:cNvSpPr>
          <p:nvPr>
            <p:ph idx="1"/>
          </p:nvPr>
        </p:nvSpPr>
        <p:spPr>
          <a:xfrm>
            <a:off x="594109" y="2121763"/>
            <a:ext cx="6620505" cy="3773010"/>
          </a:xfrm>
        </p:spPr>
        <p:txBody>
          <a:bodyPr vert="horz" lIns="91440" tIns="45720" rIns="91440" bIns="45720" rtlCol="0" anchor="t">
            <a:normAutofit fontScale="77500" lnSpcReduction="20000"/>
          </a:bodyPr>
          <a:lstStyle/>
          <a:p>
            <a:r>
              <a:rPr lang="en-US" sz="2000" dirty="0">
                <a:ea typeface="+mn-lt"/>
                <a:cs typeface="+mn-lt"/>
              </a:rPr>
              <a:t>Learners will celebrate their Welsh language, heritage and culture throughout their school life </a:t>
            </a:r>
            <a:endParaRPr lang="en-US" dirty="0"/>
          </a:p>
          <a:p>
            <a:r>
              <a:rPr lang="en-US" sz="2000" dirty="0">
                <a:ea typeface="+mn-lt"/>
                <a:cs typeface="+mn-lt"/>
              </a:rPr>
              <a:t>Learners will be offered Outdoor learning and Forest School  </a:t>
            </a:r>
            <a:endParaRPr lang="en-US" dirty="0"/>
          </a:p>
          <a:p>
            <a:r>
              <a:rPr lang="en-US" sz="2000" dirty="0">
                <a:ea typeface="+mn-lt"/>
                <a:cs typeface="+mn-lt"/>
              </a:rPr>
              <a:t>Learners will receive purposeful and meaningful contexts to their learning which will build on Literacy, Numeracy and Digital skills in a fun and engaging curriculum.</a:t>
            </a:r>
            <a:endParaRPr lang="en-US" dirty="0"/>
          </a:p>
          <a:p>
            <a:r>
              <a:rPr lang="en-US" sz="2000" dirty="0">
                <a:ea typeface="+mn-lt"/>
                <a:cs typeface="+mn-lt"/>
              </a:rPr>
              <a:t>Learning will encompass the 4 purposes in exciting ways and teachers will ensure learners have all their individual needs met through a vibrant and fun curriculum. </a:t>
            </a:r>
            <a:endParaRPr lang="en-US" dirty="0"/>
          </a:p>
          <a:p>
            <a:r>
              <a:rPr lang="en-US" sz="2000" dirty="0">
                <a:ea typeface="+mn-lt"/>
                <a:cs typeface="+mn-lt"/>
              </a:rPr>
              <a:t>Learner voice is strong and this goes a long way in our topic planning, learner feedback and progress. </a:t>
            </a:r>
            <a:endParaRPr lang="en-US" dirty="0"/>
          </a:p>
          <a:p>
            <a:r>
              <a:rPr lang="en-US" sz="2000" dirty="0">
                <a:ea typeface="+mn-lt"/>
                <a:cs typeface="+mn-lt"/>
              </a:rPr>
              <a:t>Our school communities work closely with the wider community including Church, School Beat, local playgroups and nurseries and local businesses. </a:t>
            </a:r>
            <a:endParaRPr lang="en-US" dirty="0"/>
          </a:p>
          <a:p>
            <a:r>
              <a:rPr lang="en-US" sz="2000" dirty="0">
                <a:ea typeface="+mn-lt"/>
                <a:cs typeface="+mn-lt"/>
              </a:rPr>
              <a:t>Our topics and themes are built around ‘</a:t>
            </a:r>
            <a:r>
              <a:rPr lang="en-US" sz="2000" dirty="0" err="1">
                <a:ea typeface="+mn-lt"/>
                <a:cs typeface="+mn-lt"/>
              </a:rPr>
              <a:t>Cynefin</a:t>
            </a:r>
            <a:r>
              <a:rPr lang="en-US" sz="2000" dirty="0">
                <a:ea typeface="+mn-lt"/>
                <a:cs typeface="+mn-lt"/>
              </a:rPr>
              <a:t>’ Our Local areas and the natural environment, historical and geographical features which surround </a:t>
            </a:r>
            <a:r>
              <a:rPr lang="en-US" sz="2000" dirty="0" err="1">
                <a:ea typeface="+mn-lt"/>
                <a:cs typeface="+mn-lt"/>
              </a:rPr>
              <a:t>Nannerch</a:t>
            </a:r>
            <a:r>
              <a:rPr lang="en-US" sz="2000" dirty="0">
                <a:ea typeface="+mn-lt"/>
                <a:cs typeface="+mn-lt"/>
              </a:rPr>
              <a:t> and </a:t>
            </a:r>
            <a:r>
              <a:rPr lang="en-US" sz="2000" dirty="0" err="1">
                <a:ea typeface="+mn-lt"/>
                <a:cs typeface="+mn-lt"/>
              </a:rPr>
              <a:t>Nercwys</a:t>
            </a:r>
            <a:r>
              <a:rPr lang="en-US" sz="2000" dirty="0">
                <a:ea typeface="+mn-lt"/>
                <a:cs typeface="+mn-lt"/>
              </a:rPr>
              <a:t>. </a:t>
            </a:r>
            <a:endParaRPr lang="en-US" dirty="0"/>
          </a:p>
          <a:p>
            <a:endParaRPr lang="en-US" sz="2000" dirty="0">
              <a:cs typeface="Calibri"/>
            </a:endParaRPr>
          </a:p>
        </p:txBody>
      </p:sp>
      <p:graphicFrame>
        <p:nvGraphicFramePr>
          <p:cNvPr id="9" name="Diagram 9">
            <a:extLst>
              <a:ext uri="{FF2B5EF4-FFF2-40B4-BE49-F238E27FC236}">
                <a16:creationId xmlns:a16="http://schemas.microsoft.com/office/drawing/2014/main" id="{873D2070-0C88-4648-A777-258E15186FC7}"/>
              </a:ext>
            </a:extLst>
          </p:cNvPr>
          <p:cNvGraphicFramePr/>
          <p:nvPr>
            <p:extLst>
              <p:ext uri="{D42A27DB-BD31-4B8C-83A1-F6EECF244321}">
                <p14:modId xmlns:p14="http://schemas.microsoft.com/office/powerpoint/2010/main" val="1778518152"/>
              </p:ext>
            </p:extLst>
          </p:nvPr>
        </p:nvGraphicFramePr>
        <p:xfrm>
          <a:off x="7275534" y="284967"/>
          <a:ext cx="45720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9527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8">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6E187A-40CF-4D67-A8B1-1183C4046663}"/>
              </a:ext>
            </a:extLst>
          </p:cNvPr>
          <p:cNvSpPr>
            <a:spLocks noGrp="1"/>
          </p:cNvSpPr>
          <p:nvPr>
            <p:ph type="title"/>
          </p:nvPr>
        </p:nvSpPr>
        <p:spPr>
          <a:xfrm>
            <a:off x="589560" y="856180"/>
            <a:ext cx="5279408" cy="1128068"/>
          </a:xfrm>
        </p:spPr>
        <p:txBody>
          <a:bodyPr anchor="ctr">
            <a:normAutofit/>
          </a:bodyPr>
          <a:lstStyle/>
          <a:p>
            <a:r>
              <a:rPr lang="en-US" sz="4000">
                <a:cs typeface="Calibri Light"/>
              </a:rPr>
              <a:t>Context</a:t>
            </a:r>
            <a:endParaRPr lang="en-US" sz="4000"/>
          </a:p>
        </p:txBody>
      </p:sp>
      <p:grpSp>
        <p:nvGrpSpPr>
          <p:cNvPr id="18" name="Group 2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2" name="Rectangle 2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13">
            <a:extLst>
              <a:ext uri="{FF2B5EF4-FFF2-40B4-BE49-F238E27FC236}">
                <a16:creationId xmlns:a16="http://schemas.microsoft.com/office/drawing/2014/main" id="{AD806109-0D74-D745-2AB2-1DB3A12149EB}"/>
              </a:ext>
            </a:extLst>
          </p:cNvPr>
          <p:cNvSpPr>
            <a:spLocks noGrp="1"/>
          </p:cNvSpPr>
          <p:nvPr>
            <p:ph idx="1"/>
          </p:nvPr>
        </p:nvSpPr>
        <p:spPr>
          <a:xfrm>
            <a:off x="590719" y="2183021"/>
            <a:ext cx="6027775" cy="4127069"/>
          </a:xfrm>
        </p:spPr>
        <p:txBody>
          <a:bodyPr anchor="ctr">
            <a:normAutofit fontScale="92500" lnSpcReduction="10000"/>
          </a:bodyPr>
          <a:lstStyle/>
          <a:p>
            <a:r>
              <a:rPr lang="en-US" sz="1600" dirty="0">
                <a:cs typeface="Calibri"/>
              </a:rPr>
              <a:t>Our small schools are community focused within rural village settings. Both schools encompass the backdrop of the </a:t>
            </a:r>
            <a:r>
              <a:rPr lang="en-US" sz="1600" dirty="0" err="1">
                <a:cs typeface="Calibri"/>
              </a:rPr>
              <a:t>Clwydian</a:t>
            </a:r>
            <a:r>
              <a:rPr lang="en-US" sz="1600" dirty="0">
                <a:cs typeface="Calibri"/>
              </a:rPr>
              <a:t> Range and are areas of outstanding natural beauty. We have pupils travelling a range of distances from surrounding hamlets, villages and towns. We average on 43 pupils in each school and have pupils accessing school from the age of 3 to 11. Our Nursery includes Early Entitlement pupils. In </a:t>
            </a:r>
            <a:r>
              <a:rPr lang="en-US" sz="1600" dirty="0" err="1">
                <a:cs typeface="Calibri"/>
              </a:rPr>
              <a:t>Nannerch</a:t>
            </a:r>
            <a:r>
              <a:rPr lang="en-US" sz="1600" dirty="0">
                <a:cs typeface="Calibri"/>
              </a:rPr>
              <a:t> we provide a Wrap Around care in conjunction with the village playgroup and breakfast and after school club. In </a:t>
            </a:r>
            <a:r>
              <a:rPr lang="en-US" sz="1600" dirty="0" err="1">
                <a:cs typeface="Calibri"/>
              </a:rPr>
              <a:t>Nercwys</a:t>
            </a:r>
            <a:r>
              <a:rPr lang="en-US" sz="1600" dirty="0">
                <a:cs typeface="Calibri"/>
              </a:rPr>
              <a:t> we have a free breakfast club and  a paid after-school club, we also have excellent links with the local private nursery. In both schools we have a busy and well planned after school club which caters for all pupils.  We have FSM is low, 20 % in </a:t>
            </a:r>
            <a:r>
              <a:rPr lang="en-US" sz="1600" dirty="0" err="1">
                <a:cs typeface="Calibri"/>
              </a:rPr>
              <a:t>Nercwys</a:t>
            </a:r>
            <a:r>
              <a:rPr lang="en-US" sz="1600" dirty="0">
                <a:cs typeface="Calibri"/>
              </a:rPr>
              <a:t> and 2% in </a:t>
            </a:r>
            <a:r>
              <a:rPr lang="en-US" sz="1600" dirty="0" err="1">
                <a:cs typeface="Calibri"/>
              </a:rPr>
              <a:t>Nannerch</a:t>
            </a:r>
            <a:r>
              <a:rPr lang="en-US" sz="1600" dirty="0">
                <a:cs typeface="Calibri"/>
              </a:rPr>
              <a:t> and we have identified 8% of pupils with additional learning needs. </a:t>
            </a:r>
          </a:p>
          <a:p>
            <a:r>
              <a:rPr lang="en-US" sz="1600" dirty="0">
                <a:cs typeface="Calibri"/>
              </a:rPr>
              <a:t>Across the federation we teach through the medium of English, however, we are bilingual schools and a significant proportion of the Welsh language is used daily. We celebrate the Welsh culture through Eisteddfod and local and national initiatives. </a:t>
            </a:r>
          </a:p>
          <a:p>
            <a:r>
              <a:rPr lang="en-US" sz="1600" dirty="0">
                <a:cs typeface="Calibri"/>
              </a:rPr>
              <a:t>Learners are taught effectively in mixed age classes making lots of use of our outdoor environments. </a:t>
            </a:r>
          </a:p>
        </p:txBody>
      </p:sp>
      <p:sp>
        <p:nvSpPr>
          <p:cNvPr id="27" name="Rectangle 2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1" descr="A picture containing grass, sky, outdoor, house&#10;&#10;Description automatically generated">
            <a:extLst>
              <a:ext uri="{FF2B5EF4-FFF2-40B4-BE49-F238E27FC236}">
                <a16:creationId xmlns:a16="http://schemas.microsoft.com/office/drawing/2014/main" id="{004BC0E3-A22A-4C24-B2DB-3ED741EFA455}"/>
              </a:ext>
            </a:extLst>
          </p:cNvPr>
          <p:cNvPicPr>
            <a:picLocks noChangeAspect="1"/>
          </p:cNvPicPr>
          <p:nvPr/>
        </p:nvPicPr>
        <p:blipFill rotWithShape="1">
          <a:blip r:embed="rId2"/>
          <a:srcRect l="18381" r="-2" b="-2"/>
          <a:stretch/>
        </p:blipFill>
        <p:spPr>
          <a:xfrm>
            <a:off x="7206326" y="631053"/>
            <a:ext cx="4274530" cy="2469595"/>
          </a:xfrm>
          <a:prstGeom prst="rect">
            <a:avLst/>
          </a:prstGeom>
        </p:spPr>
      </p:pic>
      <p:sp>
        <p:nvSpPr>
          <p:cNvPr id="31" name="Rectangle 30">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2">
            <a:extLst>
              <a:ext uri="{FF2B5EF4-FFF2-40B4-BE49-F238E27FC236}">
                <a16:creationId xmlns:a16="http://schemas.microsoft.com/office/drawing/2014/main" id="{0AA6F6F9-3347-4AE6-8B3E-5B025D1FCB15}"/>
              </a:ext>
            </a:extLst>
          </p:cNvPr>
          <p:cNvPicPr>
            <a:picLocks noChangeAspect="1"/>
          </p:cNvPicPr>
          <p:nvPr/>
        </p:nvPicPr>
        <p:blipFill rotWithShape="1">
          <a:blip r:embed="rId3"/>
          <a:srcRect t="7719" r="2" b="12059"/>
          <a:stretch/>
        </p:blipFill>
        <p:spPr>
          <a:xfrm>
            <a:off x="7083423" y="3707894"/>
            <a:ext cx="4395569" cy="2518756"/>
          </a:xfrm>
          <a:prstGeom prst="rect">
            <a:avLst/>
          </a:prstGeom>
        </p:spPr>
      </p:pic>
    </p:spTree>
    <p:extLst>
      <p:ext uri="{BB962C8B-B14F-4D97-AF65-F5344CB8AC3E}">
        <p14:creationId xmlns:p14="http://schemas.microsoft.com/office/powerpoint/2010/main" val="3614573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AB33E-81CF-07A4-D383-89C314406D66}"/>
              </a:ext>
            </a:extLst>
          </p:cNvPr>
          <p:cNvSpPr>
            <a:spLocks noGrp="1"/>
          </p:cNvSpPr>
          <p:nvPr>
            <p:ph type="title"/>
          </p:nvPr>
        </p:nvSpPr>
        <p:spPr/>
        <p:txBody>
          <a:bodyPr/>
          <a:lstStyle/>
          <a:p>
            <a:r>
              <a:rPr lang="en-US" dirty="0" err="1">
                <a:cs typeface="Calibri Light"/>
              </a:rPr>
              <a:t>Nantlwys</a:t>
            </a:r>
            <a:r>
              <a:rPr lang="en-US" dirty="0">
                <a:cs typeface="Calibri Light"/>
              </a:rPr>
              <a:t> Curriculum</a:t>
            </a:r>
            <a:endParaRPr lang="en-US" dirty="0"/>
          </a:p>
        </p:txBody>
      </p:sp>
      <p:pic>
        <p:nvPicPr>
          <p:cNvPr id="4" name="Picture 4" descr="Graphical user interface, Word&#10;&#10;Description automatically generated">
            <a:extLst>
              <a:ext uri="{FF2B5EF4-FFF2-40B4-BE49-F238E27FC236}">
                <a16:creationId xmlns:a16="http://schemas.microsoft.com/office/drawing/2014/main" id="{27B05755-0125-B83E-B692-393497A8DF39}"/>
              </a:ext>
            </a:extLst>
          </p:cNvPr>
          <p:cNvPicPr>
            <a:picLocks noGrp="1" noChangeAspect="1"/>
          </p:cNvPicPr>
          <p:nvPr>
            <p:ph idx="1"/>
          </p:nvPr>
        </p:nvPicPr>
        <p:blipFill rotWithShape="1">
          <a:blip r:embed="rId2"/>
          <a:srcRect l="21125" t="20819" r="4187" b="12227"/>
          <a:stretch/>
        </p:blipFill>
        <p:spPr>
          <a:xfrm>
            <a:off x="2014835" y="3341320"/>
            <a:ext cx="4076793" cy="2942177"/>
          </a:xfrm>
        </p:spPr>
      </p:pic>
      <p:sp>
        <p:nvSpPr>
          <p:cNvPr id="5" name="TextBox 4">
            <a:extLst>
              <a:ext uri="{FF2B5EF4-FFF2-40B4-BE49-F238E27FC236}">
                <a16:creationId xmlns:a16="http://schemas.microsoft.com/office/drawing/2014/main" id="{4BA83792-7EF6-2FF5-8BE6-09CEA7E99261}"/>
              </a:ext>
            </a:extLst>
          </p:cNvPr>
          <p:cNvSpPr txBox="1"/>
          <p:nvPr/>
        </p:nvSpPr>
        <p:spPr>
          <a:xfrm>
            <a:off x="339307" y="1518249"/>
            <a:ext cx="5978104"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cs typeface="Calibri"/>
              </a:rPr>
              <a:t>Our curriculum is centered around the 4 purposes which promote happy, confident, healthy, ambitious, ethical and creative learners.</a:t>
            </a:r>
          </a:p>
        </p:txBody>
      </p:sp>
      <p:sp>
        <p:nvSpPr>
          <p:cNvPr id="6" name="TextBox 5">
            <a:extLst>
              <a:ext uri="{FF2B5EF4-FFF2-40B4-BE49-F238E27FC236}">
                <a16:creationId xmlns:a16="http://schemas.microsoft.com/office/drawing/2014/main" id="{0B452B44-4F9F-2369-CD00-A5E62AE1F78F}"/>
              </a:ext>
            </a:extLst>
          </p:cNvPr>
          <p:cNvSpPr txBox="1"/>
          <p:nvPr/>
        </p:nvSpPr>
        <p:spPr>
          <a:xfrm>
            <a:off x="7081389" y="4062143"/>
            <a:ext cx="469852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0070C0"/>
                </a:solidFill>
                <a:cs typeface="Calibri"/>
              </a:rPr>
              <a:t>Teachers when planning will consider the needs, views and stages of learners. Teachers will plan fun, creative, challenging and engaging learning activities which embed the 'Statements of what matters' from the 6 AOLE's.</a:t>
            </a:r>
          </a:p>
          <a:p>
            <a:r>
              <a:rPr lang="en-US" sz="2000" b="1" dirty="0">
                <a:solidFill>
                  <a:srgbClr val="0070C0"/>
                </a:solidFill>
                <a:cs typeface="Calibri"/>
              </a:rPr>
              <a:t> Learner voice is a major focus in the planning of our cross curricular topics. </a:t>
            </a:r>
          </a:p>
        </p:txBody>
      </p:sp>
      <p:pic>
        <p:nvPicPr>
          <p:cNvPr id="7" name="Picture 7" descr="Graphical user interface, application&#10;&#10;Description automatically generated">
            <a:extLst>
              <a:ext uri="{FF2B5EF4-FFF2-40B4-BE49-F238E27FC236}">
                <a16:creationId xmlns:a16="http://schemas.microsoft.com/office/drawing/2014/main" id="{D5272B23-8670-A0F4-C15A-369BBAC345FB}"/>
              </a:ext>
            </a:extLst>
          </p:cNvPr>
          <p:cNvPicPr>
            <a:picLocks noChangeAspect="1"/>
          </p:cNvPicPr>
          <p:nvPr/>
        </p:nvPicPr>
        <p:blipFill rotWithShape="1">
          <a:blip r:embed="rId3"/>
          <a:srcRect l="4712" t="10526" r="6283" b="14474"/>
          <a:stretch/>
        </p:blipFill>
        <p:spPr>
          <a:xfrm>
            <a:off x="7154173" y="2588"/>
            <a:ext cx="3994349" cy="2709848"/>
          </a:xfrm>
          <a:prstGeom prst="rect">
            <a:avLst/>
          </a:prstGeom>
        </p:spPr>
      </p:pic>
      <p:sp>
        <p:nvSpPr>
          <p:cNvPr id="8" name="TextBox 7">
            <a:extLst>
              <a:ext uri="{FF2B5EF4-FFF2-40B4-BE49-F238E27FC236}">
                <a16:creationId xmlns:a16="http://schemas.microsoft.com/office/drawing/2014/main" id="{9E2AAB75-7EF4-8B22-5298-E1CFD15210E4}"/>
              </a:ext>
            </a:extLst>
          </p:cNvPr>
          <p:cNvSpPr txBox="1"/>
          <p:nvPr/>
        </p:nvSpPr>
        <p:spPr>
          <a:xfrm>
            <a:off x="6922340" y="2724150"/>
            <a:ext cx="468414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cs typeface="Calibri"/>
              </a:rPr>
              <a:t>Within the Areas of Learning and experience there are 27 statements of what matter As an example:</a:t>
            </a:r>
          </a:p>
          <a:p>
            <a:r>
              <a:rPr lang="en-US" dirty="0">
                <a:solidFill>
                  <a:srgbClr val="FF0000"/>
                </a:solidFill>
                <a:cs typeface="Calibri"/>
              </a:rPr>
              <a:t>Language Connects Us</a:t>
            </a:r>
          </a:p>
        </p:txBody>
      </p:sp>
    </p:spTree>
    <p:extLst>
      <p:ext uri="{BB962C8B-B14F-4D97-AF65-F5344CB8AC3E}">
        <p14:creationId xmlns:p14="http://schemas.microsoft.com/office/powerpoint/2010/main" val="26774464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832</Words>
  <Application>Microsoft Office PowerPoint</Application>
  <PresentationFormat>Widescreen</PresentationFormat>
  <Paragraphs>45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Curriculum Design</vt:lpstr>
      <vt:lpstr>Our Vision and Values</vt:lpstr>
      <vt:lpstr>Our Values</vt:lpstr>
      <vt:lpstr>Curriculum Rationale</vt:lpstr>
      <vt:lpstr>Context</vt:lpstr>
      <vt:lpstr>Nantlwys Curriculum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Sonia John</dc:creator>
  <cp:lastModifiedBy>Cathy Fowles</cp:lastModifiedBy>
  <cp:revision>534</cp:revision>
  <dcterms:created xsi:type="dcterms:W3CDTF">2022-03-16T17:46:34Z</dcterms:created>
  <dcterms:modified xsi:type="dcterms:W3CDTF">2022-11-25T11:13:30Z</dcterms:modified>
</cp:coreProperties>
</file>